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0"/>
  </p:notesMasterIdLst>
  <p:sldIdLst>
    <p:sldId id="278" r:id="rId2"/>
    <p:sldId id="283" r:id="rId3"/>
    <p:sldId id="280" r:id="rId4"/>
    <p:sldId id="344" r:id="rId5"/>
    <p:sldId id="345" r:id="rId6"/>
    <p:sldId id="291" r:id="rId7"/>
    <p:sldId id="298" r:id="rId8"/>
    <p:sldId id="347" r:id="rId9"/>
    <p:sldId id="348" r:id="rId10"/>
    <p:sldId id="349" r:id="rId11"/>
    <p:sldId id="275" r:id="rId12"/>
    <p:sldId id="331" r:id="rId13"/>
    <p:sldId id="332" r:id="rId14"/>
    <p:sldId id="328" r:id="rId15"/>
    <p:sldId id="333" r:id="rId16"/>
    <p:sldId id="377" r:id="rId17"/>
    <p:sldId id="391" r:id="rId18"/>
    <p:sldId id="285" r:id="rId19"/>
    <p:sldId id="356" r:id="rId20"/>
    <p:sldId id="384" r:id="rId21"/>
    <p:sldId id="378" r:id="rId22"/>
    <p:sldId id="382" r:id="rId23"/>
    <p:sldId id="386" r:id="rId24"/>
    <p:sldId id="360" r:id="rId25"/>
    <p:sldId id="385" r:id="rId26"/>
    <p:sldId id="381" r:id="rId27"/>
    <p:sldId id="369" r:id="rId28"/>
    <p:sldId id="387" r:id="rId29"/>
    <p:sldId id="367" r:id="rId30"/>
    <p:sldId id="353" r:id="rId31"/>
    <p:sldId id="304" r:id="rId32"/>
    <p:sldId id="389" r:id="rId33"/>
    <p:sldId id="390" r:id="rId34"/>
    <p:sldId id="388" r:id="rId35"/>
    <p:sldId id="394" r:id="rId36"/>
    <p:sldId id="392" r:id="rId37"/>
    <p:sldId id="393" r:id="rId38"/>
    <p:sldId id="27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55" autoAdjust="0"/>
  </p:normalViewPr>
  <p:slideViewPr>
    <p:cSldViewPr>
      <p:cViewPr varScale="1">
        <p:scale>
          <a:sx n="58" d="100"/>
          <a:sy n="58" d="100"/>
        </p:scale>
        <p:origin x="14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02EE-9994-4865-8958-463DDAA95D59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0627-AB78-40E5-A736-A509B2632F8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0627-AB78-40E5-A736-A509B2632F81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0627-AB78-40E5-A736-A509B2632F81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0627-AB78-40E5-A736-A509B2632F81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51DF4A-5971-41E2-A734-8AEFCDEBA5B3}" type="datetimeFigureOut">
              <a:rPr lang="en-US" smtClean="0"/>
              <a:pPr/>
              <a:t>5/18/2020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0"/>
            <a:ext cx="8929718" cy="657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AWP&amp;B </a:t>
            </a:r>
          </a:p>
          <a:p>
            <a:pPr algn="ctr"/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Mid Day Meal Scheme in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SIKKim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2014-15</a:t>
            </a:r>
            <a:endParaRPr lang="en-IN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pc\Desktop\IMG-2014031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3042" y="428604"/>
            <a:ext cx="59673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SIKKIM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869" y="4572008"/>
            <a:ext cx="8716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ANNUAL WORK PLAN &amp; BUDGET</a:t>
            </a:r>
          </a:p>
          <a:p>
            <a:pPr algn="ctr"/>
            <a:r>
              <a:rPr lang="en-US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20-21 </a:t>
            </a:r>
          </a:p>
          <a:p>
            <a:pPr algn="ctr"/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MID-DAY MEAL SCHEME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Details of Central and State share received during:- 2019-20</a:t>
            </a:r>
            <a:endParaRPr lang="en-IN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1" y="1357297"/>
          <a:ext cx="8001056" cy="460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5349">
                <a:tc>
                  <a:txBody>
                    <a:bodyPr/>
                    <a:lstStyle/>
                    <a:p>
                      <a:r>
                        <a:rPr lang="en-US" sz="1600" dirty="0"/>
                        <a:t>Particulars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Centre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Share 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[Rs. In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.]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State Share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[Rs.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[Rs.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Exp. of CSS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[Rs. In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Balance of CSS [as on DEC, 19]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[Rs.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/>
                        <a:t>Cost of food-grain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45.08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45.08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8.84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88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/>
                        <a:t>Cooking cost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605.23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656.32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363.89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292.43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88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/>
                        <a:t>HCCH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131.26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57.74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502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/>
                        <a:t>Transportation</a:t>
                      </a:r>
                      <a:r>
                        <a:rPr lang="en-US" sz="1400" b="1" baseline="0" dirty="0"/>
                        <a:t> Cost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27.34</a:t>
                      </a:r>
                    </a:p>
                    <a:p>
                      <a:pPr algn="ctr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21.98</a:t>
                      </a:r>
                    </a:p>
                    <a:p>
                      <a:pPr algn="ctr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5.36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88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MME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11.15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18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              Total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940.63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565.11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375.52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NEW INITIATIVES:-</a:t>
            </a:r>
            <a:endParaRPr lang="en-IN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29090"/>
          </a:xfrm>
        </p:spPr>
        <p:txBody>
          <a:bodyPr>
            <a:normAutofit/>
          </a:bodyPr>
          <a:lstStyle/>
          <a:p>
            <a:r>
              <a:rPr lang="en-US" dirty="0"/>
              <a:t>Payment of cooking cost &amp; Honorarium to cook through RTGS to schools a/c. </a:t>
            </a:r>
          </a:p>
          <a:p>
            <a:r>
              <a:rPr lang="en-US" dirty="0"/>
              <a:t>Sensitizing of MDM scheme at every level.</a:t>
            </a:r>
          </a:p>
          <a:p>
            <a:r>
              <a:rPr lang="en-US" dirty="0"/>
              <a:t>Centralized payment of FCI.</a:t>
            </a:r>
          </a:p>
          <a:p>
            <a:r>
              <a:rPr lang="en-US" dirty="0"/>
              <a:t> Training of Cooks cum Helpers at district level by master cooks.</a:t>
            </a:r>
          </a:p>
          <a:p>
            <a:r>
              <a:rPr lang="en-US" dirty="0"/>
              <a:t> Training to MIS coordinators at districts level to enhance the output</a:t>
            </a:r>
          </a:p>
          <a:p>
            <a:pPr>
              <a:buNone/>
            </a:pPr>
            <a:endParaRPr lang="en-US" sz="2800" dirty="0">
              <a:latin typeface="Arial Black" pitchFamily="34" charset="0"/>
            </a:endParaRPr>
          </a:p>
          <a:p>
            <a:endParaRPr lang="en-IN" sz="8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534338"/>
          </a:xfrm>
        </p:spPr>
        <p:txBody>
          <a:bodyPr>
            <a:normAutofit fontScale="90000"/>
          </a:bodyPr>
          <a:lstStyle/>
          <a:p>
            <a:r>
              <a:rPr lang="en-US" dirty="0"/>
              <a:t>Best Practices:-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64347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400" dirty="0"/>
              <a:t>Many schools are growing organic vegetables from their school Nutrition Garden.</a:t>
            </a:r>
          </a:p>
          <a:p>
            <a:pPr algn="just"/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Schools in rural areas are serving organic vegetables in mid-day meal from the school’s nutrition garden.</a:t>
            </a:r>
          </a:p>
          <a:p>
            <a:pPr algn="just"/>
            <a:r>
              <a:rPr lang="en-US" sz="2400" dirty="0"/>
              <a:t>Schools are developing Nutrition Garden in their school premises.</a:t>
            </a:r>
          </a:p>
          <a:p>
            <a:pPr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Eggs, Fruits &amp; Meats are also being provided during mid-day meal in schools.</a:t>
            </a:r>
          </a:p>
          <a:p>
            <a:pPr algn="just"/>
            <a:r>
              <a:rPr lang="en-US" sz="2400" dirty="0"/>
              <a:t>Frequent sensitization of hand wash by school teachers.</a:t>
            </a:r>
          </a:p>
          <a:p>
            <a:pPr algn="just"/>
            <a:r>
              <a:rPr lang="en-US" sz="2400" dirty="0"/>
              <a:t> Multi-tap facilities in schools are being provided by local agencies.</a:t>
            </a:r>
          </a:p>
          <a:p>
            <a:pPr algn="just"/>
            <a:r>
              <a:rPr lang="en-US" sz="2400" dirty="0"/>
              <a:t>Time to time interaction with students representative about the quality of meals.</a:t>
            </a:r>
          </a:p>
          <a:p>
            <a:pPr algn="just"/>
            <a:r>
              <a:rPr lang="en-US" sz="2400" dirty="0"/>
              <a:t> Cooking agencies PTA/SMCs are actively involved in serving MDM in the schools.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Grievance Redressal Mechanism.</a:t>
            </a:r>
          </a:p>
          <a:p>
            <a:pPr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Involvement of mothers of children in supervision of cooking of mid-day meal.</a:t>
            </a:r>
          </a:p>
          <a:p>
            <a:pPr algn="just"/>
            <a:endParaRPr lang="en-US" sz="2400" dirty="0"/>
          </a:p>
          <a:p>
            <a:pPr algn="just"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71438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</a:t>
            </a:r>
            <a:r>
              <a:rPr lang="en-US" dirty="0" err="1"/>
              <a:t>Contigency</a:t>
            </a:r>
            <a:r>
              <a:rPr lang="en-US" dirty="0"/>
              <a:t>/Emergency Plan: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148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All officers, school heads, cooking agencies etc are being sensitized on safety measures </a:t>
            </a:r>
            <a:r>
              <a:rPr lang="en-US" dirty="0" err="1"/>
              <a:t>viz</a:t>
            </a:r>
            <a:r>
              <a:rPr lang="en-US" dirty="0"/>
              <a:t>:-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Disaster Management.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Combating fire incidents.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First Aid applications.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Immediate information.</a:t>
            </a:r>
          </a:p>
          <a:p>
            <a:r>
              <a:rPr lang="en-US" dirty="0"/>
              <a:t> School heads are directed to seek immediate help from Block level officers, Fire </a:t>
            </a:r>
            <a:r>
              <a:rPr lang="en-US" dirty="0" err="1"/>
              <a:t>Deptt</a:t>
            </a:r>
            <a:r>
              <a:rPr lang="en-US" dirty="0"/>
              <a:t>, Police Station, </a:t>
            </a:r>
            <a:r>
              <a:rPr lang="en-US" dirty="0" err="1"/>
              <a:t>Panchayats</a:t>
            </a:r>
            <a:r>
              <a:rPr lang="en-US" dirty="0"/>
              <a:t>, PTA with their respective Phone/Mob. No. provided.</a:t>
            </a:r>
          </a:p>
          <a:p>
            <a:r>
              <a:rPr lang="en-US" dirty="0"/>
              <a:t> Teaching &amp; Non Teaching staff are sensitizing children on safety measures to deal any kinds of emergency situation.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3880" cy="1051560"/>
          </a:xfrm>
        </p:spPr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>
                <a:latin typeface="Elephant" pitchFamily="18" charset="0"/>
              </a:rPr>
              <a:t> Proposal for </a:t>
            </a:r>
          </a:p>
          <a:p>
            <a:pPr algn="ctr">
              <a:buNone/>
            </a:pPr>
            <a:r>
              <a:rPr lang="en-US" sz="6000" dirty="0">
                <a:latin typeface="Elephant" pitchFamily="18" charset="0"/>
              </a:rPr>
              <a:t>2020-21</a:t>
            </a:r>
            <a:endParaRPr lang="en-IN" sz="6000" dirty="0">
              <a:latin typeface="Elephant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77214"/>
          </a:xfrm>
        </p:spPr>
        <p:txBody>
          <a:bodyPr/>
          <a:lstStyle/>
          <a:p>
            <a:r>
              <a:rPr lang="en-US" dirty="0"/>
              <a:t>Proposal for 2020-21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/>
              <a:t>No. of Schools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		Primary	: 485</a:t>
            </a:r>
          </a:p>
          <a:p>
            <a:pPr>
              <a:buNone/>
            </a:pPr>
            <a:r>
              <a:rPr lang="en-US" dirty="0"/>
              <a:t>				Upper Pry	: 383</a:t>
            </a:r>
          </a:p>
          <a:p>
            <a:pPr>
              <a:buNone/>
            </a:pPr>
            <a:r>
              <a:rPr lang="en-US" dirty="0"/>
              <a:t>   				Total	: </a:t>
            </a:r>
            <a:r>
              <a:rPr lang="en-US" b="1" dirty="0"/>
              <a:t>868 		</a:t>
            </a:r>
          </a:p>
          <a:p>
            <a:pPr>
              <a:buNone/>
            </a:pPr>
            <a:endParaRPr lang="en-US" b="1" u="sng" dirty="0"/>
          </a:p>
          <a:p>
            <a:pPr>
              <a:buNone/>
            </a:pPr>
            <a:r>
              <a:rPr lang="en-US" b="1" u="sng" dirty="0"/>
              <a:t>No. of Enrolment:</a:t>
            </a:r>
          </a:p>
          <a:p>
            <a:pPr>
              <a:buNone/>
            </a:pPr>
            <a:r>
              <a:rPr lang="en-US" dirty="0"/>
              <a:t>				Primary	:  27944</a:t>
            </a:r>
          </a:p>
          <a:p>
            <a:pPr>
              <a:buNone/>
            </a:pPr>
            <a:r>
              <a:rPr lang="en-US" dirty="0"/>
              <a:t>				Upper Pry	:  22039</a:t>
            </a:r>
          </a:p>
          <a:p>
            <a:pPr>
              <a:buNone/>
            </a:pPr>
            <a:r>
              <a:rPr lang="en-US" dirty="0"/>
              <a:t>				Total		:  49,983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/>
              <a:t>No. of Cook cum Helpers:</a:t>
            </a:r>
          </a:p>
          <a:p>
            <a:pPr>
              <a:buNone/>
            </a:pPr>
            <a:r>
              <a:rPr lang="en-US" dirty="0"/>
              <a:t>				Primary/Upper Pry :</a:t>
            </a:r>
            <a:r>
              <a:rPr lang="en-US" b="1" dirty="0"/>
              <a:t> 1891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/>
              <a:t>REQUIREMENTOF FOODGRAINS</a:t>
            </a:r>
            <a:r>
              <a:rPr lang="en-US" dirty="0"/>
              <a:t>			      </a:t>
            </a:r>
          </a:p>
          <a:p>
            <a:pPr>
              <a:buNone/>
            </a:pPr>
            <a:r>
              <a:rPr lang="en-US" dirty="0"/>
              <a:t>				598.01+707.46:</a:t>
            </a:r>
            <a:r>
              <a:rPr lang="en-US" b="1" dirty="0"/>
              <a:t>1305.47MTs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u="sng" dirty="0"/>
              <a:t>Working Days</a:t>
            </a:r>
            <a:r>
              <a:rPr lang="en-US" b="1" dirty="0"/>
              <a:t>	</a:t>
            </a:r>
            <a:r>
              <a:rPr lang="en-US" dirty="0"/>
              <a:t>: </a:t>
            </a:r>
            <a:r>
              <a:rPr lang="en-US" b="1" dirty="0"/>
              <a:t>214 </a:t>
            </a:r>
            <a:r>
              <a:rPr lang="en-US" dirty="0"/>
              <a:t>Days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857256"/>
          </a:xfrm>
        </p:spPr>
        <p:txBody>
          <a:bodyPr>
            <a:normAutofit/>
          </a:bodyPr>
          <a:lstStyle/>
          <a:p>
            <a:r>
              <a:rPr lang="en-US" sz="2400" dirty="0"/>
              <a:t>Proposal for central assistant [2020-21] Recurring.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b="1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IN" u="sng" dirty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7" y="1500173"/>
          <a:ext cx="8286807" cy="508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239">
                <a:tc>
                  <a:txBody>
                    <a:bodyPr/>
                    <a:lstStyle/>
                    <a:p>
                      <a:r>
                        <a:rPr lang="en-US" dirty="0"/>
                        <a:t>Components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Up-PRY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sz="1200" dirty="0"/>
                        <a:t>[Rs. In </a:t>
                      </a:r>
                      <a:r>
                        <a:rPr lang="en-US" sz="1200" dirty="0" err="1"/>
                        <a:t>lakh</a:t>
                      </a:r>
                      <a:r>
                        <a:rPr lang="en-US" sz="1200" dirty="0"/>
                        <a:t>]</a:t>
                      </a:r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r>
                        <a:rPr lang="en-US" dirty="0" err="1"/>
                        <a:t>Foodgrains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17.94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r>
                        <a:rPr lang="en-US" dirty="0"/>
                        <a:t>Cooking Cost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267.31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316.00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583.31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r>
                        <a:rPr lang="en-US" dirty="0"/>
                        <a:t>HCCH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107.46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62.73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170.19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r>
                        <a:rPr lang="en-US" dirty="0"/>
                        <a:t>Transportation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10.88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12.88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23.76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462">
                <a:tc>
                  <a:txBody>
                    <a:bodyPr/>
                    <a:lstStyle/>
                    <a:p>
                      <a:r>
                        <a:rPr lang="en-US" dirty="0"/>
                        <a:t>MME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10.90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22.04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6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838.46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239">
                <a:tc>
                  <a:txBody>
                    <a:bodyPr/>
                    <a:lstStyle/>
                    <a:p>
                      <a:r>
                        <a:rPr lang="en-IN" dirty="0"/>
                        <a:t>Repair of kitchen</a:t>
                      </a:r>
                      <a:r>
                        <a:rPr lang="en-IN" baseline="0" dirty="0"/>
                        <a:t> shed]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aseline="0" dirty="0"/>
                        <a:t>[ for 245 units]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22.05</a:t>
                      </a:r>
                    </a:p>
                    <a:p>
                      <a:pPr algn="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22.05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2517">
                <a:tc>
                  <a:txBody>
                    <a:bodyPr/>
                    <a:lstStyle/>
                    <a:p>
                      <a:r>
                        <a:rPr lang="en-US" dirty="0"/>
                        <a:t>Nutrition</a:t>
                      </a:r>
                      <a:r>
                        <a:rPr lang="en-US" baseline="0" dirty="0"/>
                        <a:t> Garden [247 units]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/>
                        <a:t>@ Rs.5000/-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11.12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Grant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871.63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1051560"/>
          </a:xfrm>
        </p:spPr>
        <p:txBody>
          <a:bodyPr/>
          <a:lstStyle/>
          <a:p>
            <a:r>
              <a:rPr lang="en-US" dirty="0"/>
              <a:t>Proposal for summer vacations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38576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Summer vacation: 06 days.</a:t>
            </a:r>
          </a:p>
          <a:p>
            <a:r>
              <a:rPr lang="en-US" dirty="0"/>
              <a:t>Nos. of children:     Pry:31615</a:t>
            </a:r>
          </a:p>
          <a:p>
            <a:pPr>
              <a:buNone/>
            </a:pPr>
            <a:r>
              <a:rPr lang="en-US" dirty="0"/>
              <a:t>                          Up-Pry:24290</a:t>
            </a:r>
          </a:p>
          <a:p>
            <a:pPr>
              <a:buNone/>
            </a:pPr>
            <a:r>
              <a:rPr lang="en-US" dirty="0"/>
              <a:t>                           </a:t>
            </a:r>
            <a:r>
              <a:rPr lang="en-US" sz="2600" b="1" dirty="0"/>
              <a:t>Total:-55905</a:t>
            </a:r>
          </a:p>
          <a:p>
            <a:r>
              <a:rPr lang="en-US" dirty="0"/>
              <a:t>Requirement of </a:t>
            </a:r>
            <a:r>
              <a:rPr lang="en-US" dirty="0" err="1"/>
              <a:t>foodgrains</a:t>
            </a:r>
            <a:r>
              <a:rPr lang="en-US" dirty="0"/>
              <a:t>: </a:t>
            </a:r>
            <a:r>
              <a:rPr lang="en-US" b="1" dirty="0"/>
              <a:t>40.83</a:t>
            </a:r>
            <a:r>
              <a:rPr lang="en-US" dirty="0"/>
              <a:t> MTs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Cooking cost          :Rs. 18.24 </a:t>
            </a:r>
            <a:r>
              <a:rPr lang="en-US" dirty="0" err="1"/>
              <a:t>lakh</a:t>
            </a:r>
            <a:endParaRPr lang="en-US" dirty="0"/>
          </a:p>
          <a:p>
            <a:r>
              <a:rPr lang="en-US" dirty="0"/>
              <a:t> Cost of </a:t>
            </a:r>
            <a:r>
              <a:rPr lang="en-US" dirty="0" err="1"/>
              <a:t>foodgrains</a:t>
            </a:r>
            <a:r>
              <a:rPr lang="en-US" dirty="0"/>
              <a:t> :Rs. 1.23 </a:t>
            </a:r>
            <a:r>
              <a:rPr lang="en-US" dirty="0" err="1"/>
              <a:t>lakh</a:t>
            </a:r>
            <a:endParaRPr lang="en-US" dirty="0"/>
          </a:p>
          <a:p>
            <a:r>
              <a:rPr lang="en-US" dirty="0"/>
              <a:t>Transportation cost: </a:t>
            </a:r>
            <a:r>
              <a:rPr lang="en-US" u="sng" dirty="0"/>
              <a:t>Rs. 0.74 </a:t>
            </a:r>
            <a:r>
              <a:rPr lang="en-US" u="sng" dirty="0" err="1"/>
              <a:t>lakh</a:t>
            </a:r>
            <a:endParaRPr lang="en-US" u="sng" dirty="0"/>
          </a:p>
          <a:p>
            <a:pPr>
              <a:buNone/>
            </a:pPr>
            <a:r>
              <a:rPr lang="en-US" dirty="0"/>
              <a:t>                    </a:t>
            </a:r>
            <a:r>
              <a:rPr lang="en-US" b="1" dirty="0"/>
              <a:t>TOTAL: Rs. 20.21 </a:t>
            </a:r>
            <a:r>
              <a:rPr lang="en-US" b="1" dirty="0" err="1"/>
              <a:t>lakh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/>
          <a:lstStyle/>
          <a:p>
            <a:r>
              <a:rPr lang="en-US" b="1" dirty="0"/>
              <a:t>PROBLEMS &amp; ISSUES.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40" y="1785926"/>
            <a:ext cx="8286808" cy="42148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en-US" sz="8000" dirty="0"/>
          </a:p>
          <a:p>
            <a:pPr algn="just"/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Honorarium of CCH needs to be increased from the present level of Rs. 1000/* to at least Rs.2000 per month.</a:t>
            </a:r>
          </a:p>
          <a:p>
            <a:pPr algn="just"/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Central assistance for repair of kitchen sheds @1ok is very </a:t>
            </a:r>
            <a:r>
              <a:rPr lang="en-US" sz="9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meagre</a:t>
            </a:r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due to hilly terrain and high cost of living which need to be revised.</a:t>
            </a:r>
          </a:p>
          <a:p>
            <a:pPr algn="just"/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Existing transportation cost @182/- per quintal from FCI to schools is very </a:t>
            </a:r>
            <a:r>
              <a:rPr lang="en-US" sz="9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meagre</a:t>
            </a:r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which needs to be enhanced at flat rate of 400/</a:t>
            </a:r>
            <a:r>
              <a:rPr lang="en-US" sz="9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qtl</a:t>
            </a:r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9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atleast</a:t>
            </a:r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deliver </a:t>
            </a:r>
            <a:r>
              <a:rPr lang="en-US" sz="9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foodgrain</a:t>
            </a:r>
            <a:r>
              <a:rPr lang="en-US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door to door of the schools as per the norms.</a:t>
            </a:r>
          </a:p>
          <a:p>
            <a:pPr algn="just"/>
            <a:endParaRPr lang="en-US" sz="8000" dirty="0"/>
          </a:p>
          <a:p>
            <a:pPr algn="just"/>
            <a:endParaRPr lang="en-US" sz="8000" dirty="0"/>
          </a:p>
          <a:p>
            <a:pPr algn="just"/>
            <a:endParaRPr lang="en-US" sz="8000" dirty="0"/>
          </a:p>
          <a:p>
            <a:pPr algn="just">
              <a:buNone/>
            </a:pPr>
            <a:endParaRPr lang="en-US" sz="8000" dirty="0"/>
          </a:p>
          <a:p>
            <a:pPr algn="just">
              <a:buNone/>
            </a:pPr>
            <a:r>
              <a:rPr lang="en-US" sz="8000" dirty="0">
                <a:latin typeface="Copperplate Gothic Bold" pitchFamily="34" charset="0"/>
              </a:rPr>
              <a:t>	       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183880" cy="2606040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latin typeface="Academy Engraved LET" pitchFamily="2" charset="0"/>
              </a:rPr>
            </a:br>
            <a:br>
              <a:rPr lang="en-US" sz="6000" dirty="0">
                <a:latin typeface="Academy Engraved LET" pitchFamily="2" charset="0"/>
              </a:rPr>
            </a:br>
            <a:r>
              <a:rPr lang="en-US" sz="6000" dirty="0">
                <a:latin typeface="Academy Engraved LET" pitchFamily="2" charset="0"/>
              </a:rPr>
              <a:t>GLIMPSES OF BEST PRACTICES</a:t>
            </a:r>
            <a:br>
              <a:rPr lang="en-US" sz="6000" dirty="0">
                <a:latin typeface="Academy Engraved LET" pitchFamily="2" charset="0"/>
              </a:rPr>
            </a:br>
            <a:r>
              <a:rPr lang="en-US" sz="6000" dirty="0">
                <a:latin typeface="Academy Engraved LET" pitchFamily="2" charset="0"/>
              </a:rPr>
              <a:t>IN SIKKIM</a:t>
            </a:r>
            <a:br>
              <a:rPr lang="en-US" sz="6000" dirty="0">
                <a:latin typeface="Academy Engraved LET" pitchFamily="2" charset="0"/>
              </a:rPr>
            </a:br>
            <a:r>
              <a:rPr lang="en-US" sz="6000" dirty="0">
                <a:latin typeface="Academy Engraved LET" pitchFamily="2" charset="0"/>
              </a:rPr>
              <a:t>[mid-day meal]</a:t>
            </a:r>
            <a:br>
              <a:rPr lang="en-US" sz="6000" dirty="0">
                <a:latin typeface="Academy Engraved LET" pitchFamily="2" charset="0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2566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4400" dirty="0">
              <a:latin typeface="Academy Engraved LE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ADMINISTRATIVE HIERARCHY OF MDM SCHEME.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9290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>
                <a:latin typeface="Copperplate Gothic Bold" pitchFamily="34" charset="0"/>
              </a:rPr>
              <a:t>State Project Office </a:t>
            </a:r>
            <a:r>
              <a:rPr lang="en-US" sz="2400" dirty="0">
                <a:latin typeface="Copperplate Gothic Bold" pitchFamily="34" charset="0"/>
              </a:rPr>
              <a:t>(director)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Copperplate Gothic Bold" pitchFamily="34" charset="0"/>
              </a:rPr>
              <a:t> District Project Office </a:t>
            </a:r>
            <a:r>
              <a:rPr lang="en-US" sz="2000" dirty="0">
                <a:latin typeface="Copperplate Gothic Bold" pitchFamily="34" charset="0"/>
              </a:rPr>
              <a:t>(jt. Director]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Copperplate Gothic Bold" pitchFamily="34" charset="0"/>
              </a:rPr>
              <a:t> block Level </a:t>
            </a:r>
            <a:r>
              <a:rPr lang="en-US" sz="2400" dirty="0">
                <a:latin typeface="Copperplate Gothic Bold" pitchFamily="34" charset="0"/>
              </a:rPr>
              <a:t>(Asst. Director).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Copperplate Gothic Bold" pitchFamily="34" charset="0"/>
              </a:rPr>
              <a:t> School Level (</a:t>
            </a:r>
            <a:r>
              <a:rPr lang="en-US" sz="3200" dirty="0" err="1">
                <a:latin typeface="Copperplate Gothic Bold" pitchFamily="34" charset="0"/>
              </a:rPr>
              <a:t>HoIs</a:t>
            </a:r>
            <a:r>
              <a:rPr lang="en-US" sz="3200" dirty="0">
                <a:latin typeface="Copperplate Gothic Bold" pitchFamily="34" charset="0"/>
              </a:rPr>
              <a:t>).</a:t>
            </a:r>
            <a:endParaRPr lang="en-IN" sz="3200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pc\Desktop\drop box\EMAIL\thumbnail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238" y="1030840"/>
            <a:ext cx="8283604" cy="5112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NUTRITION GARDEN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tang" pitchFamily="18" charset="-127"/>
                <a:ea typeface="Batang" pitchFamily="18" charset="-127"/>
              </a:rPr>
              <a:t>Preparing nursery bed for Organic saplings by students at schools.</a:t>
            </a:r>
            <a:endParaRPr lang="en-IN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pc\Desktop\drop box\Organic farming\EMRS Swayam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643470" cy="4822261"/>
          </a:xfrm>
          <a:prstGeom prst="rect">
            <a:avLst/>
          </a:prstGeom>
          <a:noFill/>
        </p:spPr>
      </p:pic>
      <p:pic>
        <p:nvPicPr>
          <p:cNvPr id="1027" name="Picture 3" descr="C:\Users\pc\Desktop\drop box\Organic farming\IMG_1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Harvesting from </a:t>
            </a:r>
            <a:r>
              <a:rPr lang="en-IN" dirty="0" err="1"/>
              <a:t>mdm</a:t>
            </a:r>
            <a:r>
              <a:rPr lang="en-IN" dirty="0"/>
              <a:t> nutrition garden</a:t>
            </a:r>
          </a:p>
        </p:txBody>
      </p:sp>
      <p:pic>
        <p:nvPicPr>
          <p:cNvPr id="5" name="Picture 4" descr="C:\Users\pc\Desktop\School photo\Screenshot_2017-02-02-07-42-0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00042"/>
            <a:ext cx="4000527" cy="449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pc\Desktop\School photo\Screenshot_2017-02-02-07-42-23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2148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65304" cy="792162"/>
          </a:xfrm>
        </p:spPr>
        <p:txBody>
          <a:bodyPr>
            <a:normAutofit/>
          </a:bodyPr>
          <a:lstStyle/>
          <a:p>
            <a:r>
              <a:rPr lang="en-US" dirty="0"/>
              <a:t>STUDENTS WITH GARDENING TOOLS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pc\Desktop\drop box\EMAIL\thumbnail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1357298"/>
            <a:ext cx="796451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Students watering tomatoes in poly house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hotos to Rajat\Students watering in polyhouse at school [Sikkim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571480"/>
            <a:ext cx="803595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pc\Desktop\drop box\EMAIL\thumbnail (1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285728"/>
            <a:ext cx="810739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65304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PREPARATION OF  COMPOST PIT</a:t>
            </a:r>
            <a:endParaRPr lang="en-IN" dirty="0"/>
          </a:p>
        </p:txBody>
      </p:sp>
      <p:pic>
        <p:nvPicPr>
          <p:cNvPr id="4098" name="Picture 2" descr="C:\Users\pc\Desktop\drop box\Organic farming\IMG_18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930650" cy="2212895"/>
          </a:xfrm>
          <a:prstGeom prst="rect">
            <a:avLst/>
          </a:prstGeom>
          <a:noFill/>
        </p:spPr>
      </p:pic>
      <p:pic>
        <p:nvPicPr>
          <p:cNvPr id="4099" name="Picture 3" descr="C:\Users\pc\Desktop\drop box\Organic farming\IMG_18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930650" cy="2212895"/>
          </a:xfrm>
          <a:prstGeom prst="rect">
            <a:avLst/>
          </a:prstGeom>
          <a:noFill/>
        </p:spPr>
      </p:pic>
      <p:pic>
        <p:nvPicPr>
          <p:cNvPr id="4100" name="Picture 4" descr="C:\Users\pc\Desktop\drop box\Organic farming\IMG_1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4714908" cy="2654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78581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Serving eggs in MDM</a:t>
            </a:r>
            <a:endParaRPr lang="en-IN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1714488"/>
            <a:ext cx="42497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29387" y="1447800"/>
            <a:ext cx="2154701" cy="3489960"/>
          </a:xfrm>
        </p:spPr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9306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465238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MULTI TAP FACILITIES</a:t>
            </a:r>
            <a:endParaRPr lang="en-IN" dirty="0"/>
          </a:p>
        </p:txBody>
      </p:sp>
      <p:pic>
        <p:nvPicPr>
          <p:cNvPr id="5122" name="Picture 2" descr="C:\Users\pc\Desktop\drop box\MID DAY MEAL PICS\DSC_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072494" cy="478634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8538369" y="1447800"/>
            <a:ext cx="45719" cy="34899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000132"/>
          </a:xfrm>
        </p:spPr>
        <p:txBody>
          <a:bodyPr>
            <a:normAutofit fontScale="90000"/>
          </a:bodyPr>
          <a:lstStyle/>
          <a:p>
            <a:r>
              <a:rPr lang="en-US" dirty="0"/>
              <a:t>Kitchen cum Dining sponsored by Local]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9" name="Picture 5" descr="E:\Dining kitchen at Namthang\KITCHEN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642918"/>
            <a:ext cx="3930650" cy="4023538"/>
          </a:xfrm>
          <a:prstGeom prst="rect">
            <a:avLst/>
          </a:prstGeom>
          <a:noFill/>
        </p:spPr>
      </p:pic>
      <p:pic>
        <p:nvPicPr>
          <p:cNvPr id="1030" name="Picture 6" descr="E:\Dining kitchen at Namthang\KITCHEN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93065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128588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NUMBER OF INSTITUTIONs COVERED UNDER MDM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5" y="1714488"/>
          <a:ext cx="8286809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832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Category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GOVT.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MONAS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SANS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366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PRY</a:t>
                      </a:r>
                    </a:p>
                    <a:p>
                      <a:pPr algn="ctr"/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85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10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485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6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UP-PRY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01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06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383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868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Dining &amp; kitchen of </a:t>
            </a:r>
            <a:r>
              <a:rPr lang="en-US" dirty="0" err="1"/>
              <a:t>Maniram</a:t>
            </a:r>
            <a:r>
              <a:rPr lang="en-US" dirty="0"/>
              <a:t> SS constructed by local agencies.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429684" cy="7858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Training at District level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Stake holders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School Heads/MDM Tr.</a:t>
            </a:r>
            <a:endParaRPr lang="en-IN" dirty="0"/>
          </a:p>
        </p:txBody>
      </p:sp>
      <p:pic>
        <p:nvPicPr>
          <p:cNvPr id="3074" name="Picture 2" descr="C:\Users\pc\Pictures\Pema's Album\MDM photos\webportal workshop 201\meeting of wep portal geyz\DSC_04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1285860"/>
            <a:ext cx="3892578" cy="40005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6438" y="1500174"/>
            <a:ext cx="379412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Meeting with </a:t>
            </a:r>
            <a:r>
              <a:rPr lang="en-US" dirty="0" err="1"/>
              <a:t>distt</a:t>
            </a:r>
            <a:r>
              <a:rPr lang="en-US" dirty="0"/>
              <a:t> I/C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Quality checking of rice at FCI </a:t>
            </a:r>
            <a:r>
              <a:rPr lang="en-US" dirty="0" err="1"/>
              <a:t>godown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8468"/>
            <a:ext cx="4110067" cy="4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2" y="1718468"/>
            <a:ext cx="4205317" cy="4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MDM sensitization at District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Teachers Involves in MDM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31886"/>
            <a:ext cx="4214842" cy="43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8468"/>
            <a:ext cx="4011613" cy="42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36742" cy="79216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TRANING OF CCH. AT DISTRICT LEVEL.</a:t>
            </a:r>
            <a:endParaRPr lang="en-IN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pc\Desktop\drop box\EMAIL\thumbnail (1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1571612"/>
            <a:ext cx="3930650" cy="3500462"/>
          </a:xfrm>
          <a:prstGeom prst="rect">
            <a:avLst/>
          </a:prstGeom>
          <a:noFill/>
        </p:spPr>
      </p:pic>
      <p:pic>
        <p:nvPicPr>
          <p:cNvPr id="7171" name="Picture 3" descr="C:\Users\pc\Desktop\drop box\EMAIL\thumbnail (1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14340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15001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Foodgrains</a:t>
            </a:r>
            <a:r>
              <a:rPr lang="en-US" dirty="0"/>
              <a:t> distribution during lockdown period:- 17.3.2020 till 30.5.2020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3931920" cy="792162"/>
          </a:xfrm>
        </p:spPr>
        <p:txBody>
          <a:bodyPr/>
          <a:lstStyle/>
          <a:p>
            <a:r>
              <a:rPr lang="en-US" dirty="0"/>
              <a:t>Package of 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2000240"/>
            <a:ext cx="3931920" cy="7921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Police on duty to maintain distance.</a:t>
            </a:r>
          </a:p>
        </p:txBody>
      </p:sp>
      <p:pic>
        <p:nvPicPr>
          <p:cNvPr id="3074" name="Picture 2" descr="C:\Users\Owner\Desktop\New folder\IMG-20200429-WA0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3930650" cy="3643338"/>
          </a:xfrm>
          <a:prstGeom prst="rect">
            <a:avLst/>
          </a:prstGeom>
          <a:noFill/>
        </p:spPr>
      </p:pic>
      <p:pic>
        <p:nvPicPr>
          <p:cNvPr id="3075" name="Picture 3" descr="C:\Users\Owner\Desktop\New folder\IMG-20200429-WA00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3930650" cy="37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rice by </a:t>
            </a:r>
            <a:r>
              <a:rPr lang="en-US" dirty="0" err="1"/>
              <a:t>maintaing</a:t>
            </a:r>
            <a:r>
              <a:rPr lang="en-US" dirty="0"/>
              <a:t> social distancing by parents.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1785926"/>
            <a:ext cx="393192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1785926"/>
            <a:ext cx="393192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Desktop\New folder\IMG-20200426-WA0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216402" cy="4429156"/>
          </a:xfrm>
          <a:prstGeom prst="rect">
            <a:avLst/>
          </a:prstGeom>
          <a:noFill/>
        </p:spPr>
      </p:pic>
      <p:pic>
        <p:nvPicPr>
          <p:cNvPr id="1027" name="Picture 3" descr="C:\Users\Owner\Desktop\New folder\IMG-20200426-WA0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esktop\New folder\IMG-20200426-WA00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447800"/>
            <a:ext cx="3675090" cy="3695712"/>
          </a:xfrm>
          <a:prstGeom prst="rect">
            <a:avLst/>
          </a:prstGeom>
          <a:noFill/>
        </p:spPr>
      </p:pic>
      <p:pic>
        <p:nvPicPr>
          <p:cNvPr id="2051" name="Picture 3" descr="C:\Users\Owner\Desktop\New folder\IMG-20200427-WA0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47800"/>
            <a:ext cx="3929090" cy="369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2214554"/>
            <a:ext cx="75724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0" y="1142984"/>
            <a:ext cx="9001156" cy="371477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THANK YOU</a:t>
            </a:r>
            <a:endParaRPr lang="en-IN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820090"/>
          </a:xfrm>
        </p:spPr>
        <p:txBody>
          <a:bodyPr/>
          <a:lstStyle/>
          <a:p>
            <a:r>
              <a:rPr lang="en-US" dirty="0"/>
              <a:t>Kitchen cum Store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Year-wise details of sanctioned:-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000240"/>
          <a:ext cx="8286808" cy="436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r>
                        <a:rPr lang="en-US" dirty="0"/>
                        <a:t>Fin.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No.</a:t>
                      </a:r>
                      <a:r>
                        <a:rPr lang="en-US" baseline="0" dirty="0"/>
                        <a:t> of units sanctioned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Central</a:t>
                      </a:r>
                      <a:r>
                        <a:rPr lang="en-US" baseline="0" dirty="0"/>
                        <a:t> Assistance released</a:t>
                      </a:r>
                    </a:p>
                    <a:p>
                      <a:pPr algn="ctr"/>
                      <a:r>
                        <a:rPr lang="en-US" sz="1400" b="1" baseline="0" dirty="0"/>
                        <a:t>[Rs. In </a:t>
                      </a:r>
                      <a:r>
                        <a:rPr lang="en-US" sz="1400" b="1" baseline="0" dirty="0" err="1"/>
                        <a:t>lakh</a:t>
                      </a:r>
                      <a:r>
                        <a:rPr lang="en-US" sz="1400" b="1" baseline="0" dirty="0"/>
                        <a:t>]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State</a:t>
                      </a:r>
                      <a:r>
                        <a:rPr lang="en-US" sz="1400" b="1" baseline="0" dirty="0"/>
                        <a:t> Share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67">
                <a:tc rowSpan="2"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2006-07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147.00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7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333.00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012">
                <a:tc>
                  <a:txBody>
                    <a:bodyPr/>
                    <a:lstStyle/>
                    <a:p>
                      <a:r>
                        <a:rPr lang="en-US" dirty="0"/>
                        <a:t>2008-09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16.52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012">
                <a:tc>
                  <a:txBody>
                    <a:bodyPr/>
                    <a:lstStyle/>
                    <a:p>
                      <a:r>
                        <a:rPr lang="en-US" dirty="0"/>
                        <a:t>2013-14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168.94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862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27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948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710.73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191.35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completed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3573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Details of Kitchen Devices: till 2019-20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1"/>
          <a:ext cx="8143932" cy="4708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0838">
                <a:tc>
                  <a:txBody>
                    <a:bodyPr/>
                    <a:lstStyle/>
                    <a:p>
                      <a:r>
                        <a:rPr lang="en-US" dirty="0"/>
                        <a:t>Fin.</a:t>
                      </a:r>
                      <a:r>
                        <a:rPr lang="en-US" baseline="0" dirty="0"/>
                        <a:t>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Nos. of Units sanctioned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Central</a:t>
                      </a:r>
                      <a:r>
                        <a:rPr lang="en-US" baseline="0" dirty="0"/>
                        <a:t> assistance released.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[Rs. In </a:t>
                      </a:r>
                      <a:r>
                        <a:rPr lang="en-US" dirty="0" err="1"/>
                        <a:t>lakh</a:t>
                      </a:r>
                      <a:r>
                        <a:rPr lang="en-US" dirty="0"/>
                        <a:t>]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dirty="0"/>
                        <a:t>2006-07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22.32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Utilized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dirty="0"/>
                        <a:t>2007-08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336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16.80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--nil--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dirty="0"/>
                        <a:t>2011-12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4.85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--nil--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879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43.97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--nil--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37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Replacement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37">
                <a:tc rowSpan="2">
                  <a:txBody>
                    <a:bodyPr/>
                    <a:lstStyle/>
                    <a:p>
                      <a:r>
                        <a:rPr lang="en-US" dirty="0"/>
                        <a:t>2012-13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16.60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--nil--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3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5.55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--nil--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dirty="0"/>
                        <a:t>2013-14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--nil--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27.00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--nil--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37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1319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65.95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--nil--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ENTITLEMENT OF COOKING COST, 2019-20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7" y="1643049"/>
          <a:ext cx="8358246" cy="4456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3542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CENTRAL</a:t>
                      </a:r>
                    </a:p>
                    <a:p>
                      <a:pPr algn="ctr"/>
                      <a:r>
                        <a:rPr lang="en-US" dirty="0"/>
                        <a:t>Child/day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  <a:p>
                      <a:pPr algn="ctr"/>
                      <a:r>
                        <a:rPr lang="en-US" dirty="0"/>
                        <a:t>[child/day]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  <a:p>
                      <a:pPr algn="ctr"/>
                      <a:r>
                        <a:rPr lang="en-US" dirty="0"/>
                        <a:t>Child/day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54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PRIMARY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4.03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0.45 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[4.48]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UPPER</a:t>
                      </a:r>
                      <a:r>
                        <a:rPr lang="en-US" baseline="0" dirty="0"/>
                        <a:t> PRIMARY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6.04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0.67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[6.71]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Foodgrains</a:t>
            </a:r>
            <a:r>
              <a:rPr lang="en-US" dirty="0"/>
              <a:t> allocation, lifted &amp; Payment thereof: 2019-20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2116414"/>
          <a:ext cx="8072494" cy="381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6738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ALLOCATION</a:t>
                      </a:r>
                    </a:p>
                    <a:p>
                      <a:pPr algn="ctr"/>
                      <a:r>
                        <a:rPr lang="en-US" sz="1400" dirty="0"/>
                        <a:t>[in MTs]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LIFTED in MTS.</a:t>
                      </a:r>
                    </a:p>
                    <a:p>
                      <a:pPr algn="ctr"/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upto</a:t>
                      </a:r>
                      <a:r>
                        <a:rPr lang="en-US" sz="1400" dirty="0"/>
                        <a:t> 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Qtr]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Payment to</a:t>
                      </a:r>
                      <a:r>
                        <a:rPr lang="en-US" baseline="0" dirty="0"/>
                        <a:t> FCI </a:t>
                      </a:r>
                      <a:r>
                        <a:rPr lang="en-US" sz="1400" baseline="0" dirty="0"/>
                        <a:t>[Rs. In </a:t>
                      </a:r>
                      <a:r>
                        <a:rPr lang="en-US" sz="1400" baseline="0" dirty="0" err="1"/>
                        <a:t>lakh</a:t>
                      </a:r>
                      <a:r>
                        <a:rPr lang="en-US" sz="1400" baseline="0" dirty="0"/>
                        <a:t>]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err="1"/>
                        <a:t>Foodgrain</a:t>
                      </a:r>
                      <a:r>
                        <a:rPr lang="en-IN" sz="1400" dirty="0"/>
                        <a:t> Due for 4</a:t>
                      </a:r>
                      <a:r>
                        <a:rPr lang="en-IN" sz="1400" baseline="30000" dirty="0"/>
                        <a:t>th</a:t>
                      </a:r>
                      <a:r>
                        <a:rPr lang="en-IN" sz="1400" dirty="0"/>
                        <a:t> Qtr. [in MTs]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6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PRY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674.27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IN" dirty="0">
                          <a:latin typeface="Arial" pitchFamily="34" charset="0"/>
                          <a:cs typeface="Arial" pitchFamily="34" charset="0"/>
                        </a:rPr>
                        <a:t>537.76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16.13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136.51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397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UP-PRY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828.22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670.20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158.02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21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1502.49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Arial" pitchFamily="34" charset="0"/>
                          <a:cs typeface="Arial" pitchFamily="34" charset="0"/>
                        </a:rPr>
                        <a:t>1207.96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294.53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210">
                <a:tc gridSpan="4">
                  <a:txBody>
                    <a:bodyPr/>
                    <a:lstStyle/>
                    <a:p>
                      <a:endParaRPr lang="en-IN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9" cy="121444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DISTRICT-WISE PERFORMANCE </a:t>
            </a:r>
            <a:br>
              <a:rPr lang="en-US" sz="2800" dirty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IN Primary. 2019-20</a:t>
            </a:r>
            <a:endParaRPr lang="en-IN" sz="2800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4" y="1571611"/>
          <a:ext cx="8358245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684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Primary [I-V]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against PAB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2018-19 [%]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against PAB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2019-20 [%]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807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DISTT</a:t>
                      </a:r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PAB [approved]</a:t>
                      </a:r>
                      <a:endParaRPr lang="en-IN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Enrol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algn="ctr"/>
                      <a:r>
                        <a:rPr lang="en-US" sz="1400" b="1" dirty="0"/>
                        <a:t>[as</a:t>
                      </a:r>
                      <a:r>
                        <a:rPr lang="en-US" sz="1400" b="1" baseline="0" dirty="0"/>
                        <a:t> on Sept. 19]</a:t>
                      </a:r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Diff [%]</a:t>
                      </a:r>
                    </a:p>
                    <a:p>
                      <a:pPr algn="ctr"/>
                      <a:endParaRPr lang="en-IN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30">
                <a:tc>
                  <a:txBody>
                    <a:bodyPr/>
                    <a:lstStyle/>
                    <a:p>
                      <a:r>
                        <a:rPr lang="en-US" sz="1400" dirty="0"/>
                        <a:t>EAST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11605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+10.77%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83.77%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30">
                <a:tc>
                  <a:txBody>
                    <a:bodyPr/>
                    <a:lstStyle/>
                    <a:p>
                      <a:r>
                        <a:rPr lang="en-US" sz="1400" dirty="0"/>
                        <a:t>WEST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7258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+8.32%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89.97%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30">
                <a:tc>
                  <a:txBody>
                    <a:bodyPr/>
                    <a:lstStyle/>
                    <a:p>
                      <a:r>
                        <a:rPr lang="en-US" sz="1400" dirty="0"/>
                        <a:t>NORTH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-3.43%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92.86%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022">
                <a:tc>
                  <a:txBody>
                    <a:bodyPr/>
                    <a:lstStyle/>
                    <a:p>
                      <a:r>
                        <a:rPr lang="en-US" sz="1400" dirty="0"/>
                        <a:t>SOUTH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8269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+3.24%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90.45%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115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29574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+6.90%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87.80%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1" y="571480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District-wise Performance </a:t>
            </a:r>
            <a:br>
              <a:rPr lang="en-US" sz="2800" dirty="0"/>
            </a:br>
            <a:r>
              <a:rPr lang="en-US" sz="2800" dirty="0"/>
              <a:t>in Up-Pry: 2019-20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546628"/>
          <a:ext cx="8001054" cy="441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519">
                <a:tc>
                  <a:txBody>
                    <a:bodyPr/>
                    <a:lstStyle/>
                    <a:p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Upper Pry [VI-VIII]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Performance during against PAB: 2018-19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Performance during against PAB: 2019-20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94">
                <a:tc>
                  <a:txBody>
                    <a:bodyPr/>
                    <a:lstStyle/>
                    <a:p>
                      <a:r>
                        <a:rPr lang="en-US" sz="1800" dirty="0" err="1"/>
                        <a:t>Distt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PAB </a:t>
                      </a:r>
                      <a:r>
                        <a:rPr lang="en-US" sz="1400" dirty="0"/>
                        <a:t>[Approved]</a:t>
                      </a:r>
                      <a:endParaRPr lang="en-IN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/>
                        <a:t>Enrol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400" baseline="0" dirty="0"/>
                        <a:t>[as on Sept,18]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Diff [%]</a:t>
                      </a:r>
                      <a:endParaRPr lang="en-IN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19">
                <a:tc>
                  <a:txBody>
                    <a:bodyPr/>
                    <a:lstStyle/>
                    <a:p>
                      <a:r>
                        <a:rPr lang="en-US" sz="1400" dirty="0"/>
                        <a:t>EAST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9979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+3.53%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519">
                <a:tc>
                  <a:txBody>
                    <a:bodyPr/>
                    <a:lstStyle/>
                    <a:p>
                      <a:r>
                        <a:rPr lang="en-US" sz="1400" dirty="0"/>
                        <a:t>WEST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6219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+0.05%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519">
                <a:tc>
                  <a:txBody>
                    <a:bodyPr/>
                    <a:lstStyle/>
                    <a:p>
                      <a:r>
                        <a:rPr lang="en-US" sz="1400" dirty="0"/>
                        <a:t>NORTH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-12.81%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519">
                <a:tc>
                  <a:txBody>
                    <a:bodyPr/>
                    <a:lstStyle/>
                    <a:p>
                      <a:r>
                        <a:rPr lang="en-US" sz="1400" dirty="0"/>
                        <a:t>SOUTH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6426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-1.42%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91.17%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24217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+0.30%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86.98%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1368</Words>
  <Application>Microsoft Office PowerPoint</Application>
  <PresentationFormat>On-screen Show (4:3)</PresentationFormat>
  <Paragraphs>455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Batang</vt:lpstr>
      <vt:lpstr>Academy Engraved LET</vt:lpstr>
      <vt:lpstr>Algerian</vt:lpstr>
      <vt:lpstr>Angsana New</vt:lpstr>
      <vt:lpstr>Arial</vt:lpstr>
      <vt:lpstr>Arial Black</vt:lpstr>
      <vt:lpstr>Arial Unicode MS</vt:lpstr>
      <vt:lpstr>Calibri</vt:lpstr>
      <vt:lpstr>Copperplate Gothic Bold</vt:lpstr>
      <vt:lpstr>Elephant</vt:lpstr>
      <vt:lpstr>Verdana</vt:lpstr>
      <vt:lpstr>Wingdings</vt:lpstr>
      <vt:lpstr>Wingdings 2</vt:lpstr>
      <vt:lpstr>Aspect</vt:lpstr>
      <vt:lpstr>PowerPoint Presentation</vt:lpstr>
      <vt:lpstr>ADMINISTRATIVE HIERARCHY OF MDM SCHEME.</vt:lpstr>
      <vt:lpstr>  NUMBER OF INSTITUTIONs COVERED UNDER MDM</vt:lpstr>
      <vt:lpstr>Kitchen cum Store</vt:lpstr>
      <vt:lpstr>    Details of Kitchen Devices: till 2019-20</vt:lpstr>
      <vt:lpstr>ENTITLEMENT OF COOKING COST, 2019-20</vt:lpstr>
      <vt:lpstr>Foodgrains allocation, lifted &amp; Payment thereof: 2019-20</vt:lpstr>
      <vt:lpstr>DISTRICT-WISE PERFORMANCE  IN Primary. 2019-20</vt:lpstr>
      <vt:lpstr>District-wise Performance  in Up-Pry: 2019-20</vt:lpstr>
      <vt:lpstr>Details of Central and State share received during:- 2019-20</vt:lpstr>
      <vt:lpstr>NEW INITIATIVES:-</vt:lpstr>
      <vt:lpstr>Best Practices:-</vt:lpstr>
      <vt:lpstr>State Contigency/Emergency Plan:</vt:lpstr>
      <vt:lpstr> </vt:lpstr>
      <vt:lpstr>Proposal for 2020-21</vt:lpstr>
      <vt:lpstr>Proposal for central assistant [2020-21] Recurring.</vt:lpstr>
      <vt:lpstr>Proposal for summer vacations</vt:lpstr>
      <vt:lpstr>PROBLEMS &amp; ISSUES.</vt:lpstr>
      <vt:lpstr>  GLIMPSES OF BEST PRACTICES IN SIKKIM [mid-day meal] </vt:lpstr>
      <vt:lpstr>PowerPoint Presentation</vt:lpstr>
      <vt:lpstr>Preparing nursery bed for Organic saplings by students at schools.</vt:lpstr>
      <vt:lpstr>Harvesting from mdm nutrition garden</vt:lpstr>
      <vt:lpstr>PowerPoint Presentation</vt:lpstr>
      <vt:lpstr>Students watering tomatoes in poly house</vt:lpstr>
      <vt:lpstr>PowerPoint Presentation</vt:lpstr>
      <vt:lpstr>PowerPoint Presentation</vt:lpstr>
      <vt:lpstr>PowerPoint Presentation</vt:lpstr>
      <vt:lpstr>PowerPoint Presentation</vt:lpstr>
      <vt:lpstr>Kitchen cum Dining sponsored by Local]</vt:lpstr>
      <vt:lpstr>Dining &amp; kitchen of Maniram SS constructed by local agencies.</vt:lpstr>
      <vt:lpstr>Training at District level</vt:lpstr>
      <vt:lpstr>PowerPoint Presentation</vt:lpstr>
      <vt:lpstr>PowerPoint Presentation</vt:lpstr>
      <vt:lpstr>PowerPoint Presentation</vt:lpstr>
      <vt:lpstr>Foodgrains distribution during lockdown period:- 17.3.2020 till 30.5.2020</vt:lpstr>
      <vt:lpstr>Distribution of rice by maintaing social distancing by parents.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MDM SCHEME </dc:title>
  <dc:creator>pc</dc:creator>
  <cp:lastModifiedBy>HP</cp:lastModifiedBy>
  <cp:revision>659</cp:revision>
  <dcterms:created xsi:type="dcterms:W3CDTF">2010-08-07T00:35:51Z</dcterms:created>
  <dcterms:modified xsi:type="dcterms:W3CDTF">2020-05-18T07:35:45Z</dcterms:modified>
</cp:coreProperties>
</file>